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5" r:id="rId1"/>
  </p:sldMasterIdLst>
  <p:sldIdLst>
    <p:sldId id="256" r:id="rId2"/>
    <p:sldId id="271" r:id="rId3"/>
    <p:sldId id="273" r:id="rId4"/>
    <p:sldId id="277" r:id="rId5"/>
    <p:sldId id="276" r:id="rId6"/>
    <p:sldId id="275"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436662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159577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385758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643A852-0206-46AC-B0EB-645612933129}" type="slidenum">
              <a:rPr lang="en-US" smtClean="0"/>
              <a:pPr/>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433441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043514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024598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2578951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538192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74658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41595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86330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165059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2250853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95835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427626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15120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D57BDD-E64A-4D27-8978-82FFCA18A12C}" type="datetimeFigureOut">
              <a:rPr lang="en-US" smtClean="0"/>
              <a:pPr/>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2138943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4D57BDD-E64A-4D27-8978-82FFCA18A12C}" type="datetimeFigureOut">
              <a:rPr lang="en-US" smtClean="0"/>
              <a:pPr/>
              <a:t>12/22/2021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2610841591"/>
      </p:ext>
    </p:extLst>
  </p:cSld>
  <p:clrMap bg1="dk1" tx1="lt1" bg2="dk2" tx2="lt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mailto:yuri.varela@portatax.cl" TargetMode="Externa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530882-835C-4709-85DA-C302590BE684}"/>
              </a:ext>
            </a:extLst>
          </p:cNvPr>
          <p:cNvPicPr>
            <a:picLocks noChangeAspect="1"/>
          </p:cNvPicPr>
          <p:nvPr/>
        </p:nvPicPr>
        <p:blipFill>
          <a:blip r:embed="rId2"/>
          <a:srcRect t="7813" b="7813"/>
          <a:stretch/>
        </p:blipFill>
        <p:spPr>
          <a:xfrm>
            <a:off x="0" y="-701324"/>
            <a:ext cx="12192000" cy="6043626"/>
          </a:xfrm>
          <a:prstGeom prst="rect">
            <a:avLst/>
          </a:prstGeom>
        </p:spPr>
      </p:pic>
      <p:sp>
        <p:nvSpPr>
          <p:cNvPr id="9" name="Rectangle 8">
            <a:extLst>
              <a:ext uri="{FF2B5EF4-FFF2-40B4-BE49-F238E27FC236}">
                <a16:creationId xmlns:a16="http://schemas.microsoft.com/office/drawing/2014/main" id="{41704883-D088-4683-A1FD-AEE53B336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4249541"/>
            <a:ext cx="8968085" cy="1660332"/>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E834C277-6E86-4945-81DE-79DD4D917A2F}"/>
              </a:ext>
            </a:extLst>
          </p:cNvPr>
          <p:cNvSpPr>
            <a:spLocks noGrp="1"/>
          </p:cNvSpPr>
          <p:nvPr>
            <p:ph type="ctrTitle"/>
          </p:nvPr>
        </p:nvSpPr>
        <p:spPr>
          <a:xfrm>
            <a:off x="94169" y="4402667"/>
            <a:ext cx="8612509" cy="1231264"/>
          </a:xfrm>
        </p:spPr>
        <p:txBody>
          <a:bodyPr>
            <a:normAutofit/>
          </a:bodyPr>
          <a:lstStyle/>
          <a:p>
            <a:r>
              <a:rPr lang="es-CL" sz="4000" dirty="0"/>
              <a:t>RESUMEN PRIMER INFORME COMISIÓN MINERÍA "PROYECTO ROYALTY"</a:t>
            </a:r>
          </a:p>
        </p:txBody>
      </p:sp>
      <p:sp>
        <p:nvSpPr>
          <p:cNvPr id="11" name="Rectangle 10">
            <a:extLst>
              <a:ext uri="{FF2B5EF4-FFF2-40B4-BE49-F238E27FC236}">
                <a16:creationId xmlns:a16="http://schemas.microsoft.com/office/drawing/2014/main" id="{A9C04EC1-26B9-40BD-84A6-B2C0A913D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4249541"/>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9BAB74E2-5A82-47FD-BBB4-BFD47779F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02314"/>
            <a:ext cx="8968085" cy="27594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C4FFB60-A034-4994-8F55-E38D4F31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5902314"/>
            <a:ext cx="3080285" cy="275942"/>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n 5" descr="Logotipo&#10;&#10;Descripción generada automáticamente">
            <a:extLst>
              <a:ext uri="{FF2B5EF4-FFF2-40B4-BE49-F238E27FC236}">
                <a16:creationId xmlns:a16="http://schemas.microsoft.com/office/drawing/2014/main" id="{3109AFA7-FEFF-4918-822A-5C2356B91CC4}"/>
              </a:ext>
            </a:extLst>
          </p:cNvPr>
          <p:cNvPicPr>
            <a:picLocks noChangeAspect="1"/>
          </p:cNvPicPr>
          <p:nvPr/>
        </p:nvPicPr>
        <p:blipFill>
          <a:blip r:embed="rId5"/>
          <a:stretch>
            <a:fillRect/>
          </a:stretch>
        </p:blipFill>
        <p:spPr>
          <a:xfrm>
            <a:off x="6662082" y="948127"/>
            <a:ext cx="5371659" cy="1645317"/>
          </a:xfrm>
          <a:prstGeom prst="rect">
            <a:avLst/>
          </a:prstGeom>
        </p:spPr>
      </p:pic>
    </p:spTree>
    <p:extLst>
      <p:ext uri="{BB962C8B-B14F-4D97-AF65-F5344CB8AC3E}">
        <p14:creationId xmlns:p14="http://schemas.microsoft.com/office/powerpoint/2010/main" val="67028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7" name="Título 1">
            <a:extLst>
              <a:ext uri="{FF2B5EF4-FFF2-40B4-BE49-F238E27FC236}">
                <a16:creationId xmlns:a16="http://schemas.microsoft.com/office/drawing/2014/main" id="{D96FA0EF-5F99-439C-A48F-71583E335B7E}"/>
              </a:ext>
            </a:extLst>
          </p:cNvPr>
          <p:cNvSpPr txBox="1">
            <a:spLocks/>
          </p:cNvSpPr>
          <p:nvPr/>
        </p:nvSpPr>
        <p:spPr>
          <a:xfrm>
            <a:off x="1882542" y="2175018"/>
            <a:ext cx="8426914" cy="1938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b="1" u="sng" dirty="0">
                <a:solidFill>
                  <a:schemeClr val="bg1"/>
                </a:solidFill>
                <a:latin typeface="Times New Roman" panose="02020603050405020304" pitchFamily="18" charset="0"/>
                <a:cs typeface="Times New Roman" panose="02020603050405020304" pitchFamily="18" charset="0"/>
              </a:rPr>
              <a:t>RESUMEN:</a:t>
            </a:r>
            <a:r>
              <a:rPr lang="es-MX" sz="2800" b="1" dirty="0">
                <a:solidFill>
                  <a:schemeClr val="bg1"/>
                </a:solidFill>
                <a:latin typeface="Times New Roman" panose="02020603050405020304" pitchFamily="18" charset="0"/>
                <a:cs typeface="Times New Roman" panose="02020603050405020304" pitchFamily="18" charset="0"/>
              </a:rPr>
              <a:t> </a:t>
            </a:r>
          </a:p>
          <a:p>
            <a:pPr algn="ctr"/>
            <a:endParaRPr lang="es-MX" sz="2800" b="1" dirty="0">
              <a:solidFill>
                <a:schemeClr val="bg1"/>
              </a:solidFill>
              <a:latin typeface="Times New Roman" panose="02020603050405020304" pitchFamily="18" charset="0"/>
              <a:cs typeface="Times New Roman" panose="02020603050405020304" pitchFamily="18" charset="0"/>
            </a:endParaRPr>
          </a:p>
          <a:p>
            <a:pPr algn="ctr"/>
            <a:r>
              <a:rPr lang="es-MX" sz="2400" b="1" dirty="0">
                <a:solidFill>
                  <a:schemeClr val="bg1"/>
                </a:solidFill>
                <a:latin typeface="Times New Roman" panose="02020603050405020304" pitchFamily="18" charset="0"/>
                <a:cs typeface="Times New Roman" panose="02020603050405020304" pitchFamily="18" charset="0"/>
              </a:rPr>
              <a:t>PRIMER INFORME COMISIÓN DE MINERÍA Y ENERGÍA DEL SENADO </a:t>
            </a:r>
          </a:p>
          <a:p>
            <a:pPr algn="ctr"/>
            <a:r>
              <a:rPr lang="es-MX" sz="2400" b="1" dirty="0">
                <a:solidFill>
                  <a:schemeClr val="bg1"/>
                </a:solidFill>
                <a:latin typeface="Times New Roman" panose="02020603050405020304" pitchFamily="18" charset="0"/>
                <a:cs typeface="Times New Roman" panose="02020603050405020304" pitchFamily="18" charset="0"/>
              </a:rPr>
              <a:t>“PROYECTO DE LEY DE ROYALTY MINERO”</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8" name="CuadroTexto 7">
            <a:extLst>
              <a:ext uri="{FF2B5EF4-FFF2-40B4-BE49-F238E27FC236}">
                <a16:creationId xmlns:a16="http://schemas.microsoft.com/office/drawing/2014/main" id="{2AE9F9C1-1118-46DA-A675-E35A434FDE34}"/>
              </a:ext>
            </a:extLst>
          </p:cNvPr>
          <p:cNvSpPr txBox="1"/>
          <p:nvPr/>
        </p:nvSpPr>
        <p:spPr>
          <a:xfrm>
            <a:off x="531782" y="4394776"/>
            <a:ext cx="11128432" cy="1785104"/>
          </a:xfrm>
          <a:prstGeom prst="rect">
            <a:avLst/>
          </a:prstGeom>
          <a:noFill/>
        </p:spPr>
        <p:txBody>
          <a:bodyPr wrap="square" rtlCol="0">
            <a:spAutoFit/>
          </a:bodyPr>
          <a:lstStyle/>
          <a:p>
            <a:pPr algn="just"/>
            <a:r>
              <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El 2 de noviembre pasado, la Comisión de Minería y Energía del Senado presentó a la Cámara Alta el Primer Informe sobre el proyecto de ley (Boletín 12.093-08) que establece en favor del Estado una compensación denominada "royalty minero" por la explotación de la minería del cobre y del litio.</a:t>
            </a:r>
          </a:p>
          <a:p>
            <a:endParaRPr lang="es-CL" dirty="0"/>
          </a:p>
        </p:txBody>
      </p:sp>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Tree>
    <p:extLst>
      <p:ext uri="{BB962C8B-B14F-4D97-AF65-F5344CB8AC3E}">
        <p14:creationId xmlns:p14="http://schemas.microsoft.com/office/powerpoint/2010/main" val="330881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
        <p:nvSpPr>
          <p:cNvPr id="10" name="CuadroTexto 9">
            <a:extLst>
              <a:ext uri="{FF2B5EF4-FFF2-40B4-BE49-F238E27FC236}">
                <a16:creationId xmlns:a16="http://schemas.microsoft.com/office/drawing/2014/main" id="{1AB826A0-566A-4CB5-A612-F78F593ACD34}"/>
              </a:ext>
            </a:extLst>
          </p:cNvPr>
          <p:cNvSpPr txBox="1"/>
          <p:nvPr/>
        </p:nvSpPr>
        <p:spPr>
          <a:xfrm>
            <a:off x="433754" y="2287899"/>
            <a:ext cx="11324491" cy="3631763"/>
          </a:xfrm>
          <a:prstGeom prst="rect">
            <a:avLst/>
          </a:prstGeom>
          <a:noFill/>
        </p:spPr>
        <p:txBody>
          <a:bodyPr wrap="square" rtlCol="0">
            <a:spAutoFit/>
          </a:bodyPr>
          <a:lstStyle/>
          <a:p>
            <a:pPr algn="just"/>
            <a:r>
              <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Este proyecto de ley señala que tiene como objeto establecer una compensación en favor del Estado por la explotación de la minería del cobre y del litio.</a:t>
            </a:r>
          </a:p>
          <a:p>
            <a:pPr algn="just"/>
            <a:endPar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r>
              <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En dicha ocasión, la senadora Yasna Provoste, presidenta de la Comisión de Minería y Energía, hizo presente que la Comisión discutió en general la iniciativa y aprobó la idea de legislar por mayoría de 3 votos a favor y 2 en contra.</a:t>
            </a:r>
          </a:p>
          <a:p>
            <a:pPr algn="just"/>
            <a:endPar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r>
              <a:rPr lang="es-CL"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Agregó que el Informe presentado se elaboró considerando que durante el período de discusión la Comisión de Minería y Energía recibió a distintos actores del mundo de la minería en más de 70 audiencias. </a:t>
            </a:r>
            <a:endParaRPr lang="es-CL" dirty="0">
              <a:solidFill>
                <a:schemeClr val="bg1"/>
              </a:solidFill>
            </a:endParaRPr>
          </a:p>
        </p:txBody>
      </p:sp>
    </p:spTree>
    <p:extLst>
      <p:ext uri="{BB962C8B-B14F-4D97-AF65-F5344CB8AC3E}">
        <p14:creationId xmlns:p14="http://schemas.microsoft.com/office/powerpoint/2010/main" val="307478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
        <p:nvSpPr>
          <p:cNvPr id="8" name="CuadroTexto 7">
            <a:extLst>
              <a:ext uri="{FF2B5EF4-FFF2-40B4-BE49-F238E27FC236}">
                <a16:creationId xmlns:a16="http://schemas.microsoft.com/office/drawing/2014/main" id="{FA916257-DA48-47D9-B2A8-5D2DAB1E88E4}"/>
              </a:ext>
            </a:extLst>
          </p:cNvPr>
          <p:cNvSpPr txBox="1"/>
          <p:nvPr/>
        </p:nvSpPr>
        <p:spPr>
          <a:xfrm>
            <a:off x="371059" y="2079176"/>
            <a:ext cx="11449878" cy="4616648"/>
          </a:xfrm>
          <a:prstGeom prst="rect">
            <a:avLst/>
          </a:prstGeom>
          <a:noFill/>
        </p:spPr>
        <p:txBody>
          <a:bodyPr wrap="square" rtlCol="0">
            <a:spAutoFit/>
          </a:bodyPr>
          <a:lstStyle/>
          <a:p>
            <a:pPr algn="just"/>
            <a:r>
              <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De acuerdo con su presentación, el informe recoge la exposición de los diputados autores de la moción y las consideraciones del Comité en cuanto a si el royalty es o no un impuesto; la posibilidad de aumentar la carga tributaria de las compañías mineras; la coexistencia del royalty con el actual impuesto específico; la destinación de parte de los recursos que se obtendrían para las regiones mineras, en especial las comunidades, y con un foco en la investigación y en la generación de una minería más sustentable o minería verde.</a:t>
            </a:r>
          </a:p>
          <a:p>
            <a:pPr algn="just"/>
            <a:endPar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r>
              <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En ese sentido, a la hora de evaluar el proyecto en contraste con el impacto del actual Impuesto Específico a la Minería (“IEAM”), en sus dos versiones, señala que la comisión concluyó que éste no ha tenido un efecto relevante desde el punto de vista del producto interno bruto.</a:t>
            </a:r>
          </a:p>
          <a:p>
            <a:endParaRPr lang="es-CL" dirty="0"/>
          </a:p>
        </p:txBody>
      </p:sp>
    </p:spTree>
    <p:extLst>
      <p:ext uri="{BB962C8B-B14F-4D97-AF65-F5344CB8AC3E}">
        <p14:creationId xmlns:p14="http://schemas.microsoft.com/office/powerpoint/2010/main" val="323401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
        <p:nvSpPr>
          <p:cNvPr id="8" name="CuadroTexto 7">
            <a:extLst>
              <a:ext uri="{FF2B5EF4-FFF2-40B4-BE49-F238E27FC236}">
                <a16:creationId xmlns:a16="http://schemas.microsoft.com/office/drawing/2014/main" id="{287FC619-B378-469E-B661-055CB26C06F3}"/>
              </a:ext>
            </a:extLst>
          </p:cNvPr>
          <p:cNvSpPr txBox="1"/>
          <p:nvPr/>
        </p:nvSpPr>
        <p:spPr>
          <a:xfrm>
            <a:off x="821633" y="2694215"/>
            <a:ext cx="10548730" cy="3200876"/>
          </a:xfrm>
          <a:prstGeom prst="rect">
            <a:avLst/>
          </a:prstGeom>
          <a:noFill/>
        </p:spPr>
        <p:txBody>
          <a:bodyPr wrap="square" rtlCol="0">
            <a:spAutoFit/>
          </a:bodyPr>
          <a:lstStyle/>
          <a:p>
            <a:pPr algn="just"/>
            <a:r>
              <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Señala que, según datos del Servicio de Impuestos Internos, dicho impuesto no ha significado más del 0,3% del PIB desde su creación, llegando incluso el año 2017 a ser menos del 0%. Esto contrasta con otros impuestos a productos específicos que son superiores o iguales a la participación que tiene el de la minería en el PIB, como lo son los tabacos (0,5%del PIB promedio), los combustibles (0,8% del PIB promedio) e, incluso, el impuesto a los actos jurídicos (0,2% del PIB promedio). Lo anterior demostraría la insignificancia que ha tenido este impuesto para las rentas nacionales y regionales.</a:t>
            </a:r>
          </a:p>
          <a:p>
            <a:endParaRPr lang="es-CL" dirty="0"/>
          </a:p>
        </p:txBody>
      </p:sp>
    </p:spTree>
    <p:extLst>
      <p:ext uri="{BB962C8B-B14F-4D97-AF65-F5344CB8AC3E}">
        <p14:creationId xmlns:p14="http://schemas.microsoft.com/office/powerpoint/2010/main" val="2578463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
        <p:nvSpPr>
          <p:cNvPr id="8" name="CuadroTexto 7">
            <a:extLst>
              <a:ext uri="{FF2B5EF4-FFF2-40B4-BE49-F238E27FC236}">
                <a16:creationId xmlns:a16="http://schemas.microsoft.com/office/drawing/2014/main" id="{62808973-6124-4BEB-AABF-F8D5A446F3CC}"/>
              </a:ext>
            </a:extLst>
          </p:cNvPr>
          <p:cNvSpPr txBox="1"/>
          <p:nvPr/>
        </p:nvSpPr>
        <p:spPr>
          <a:xfrm>
            <a:off x="821633" y="2652345"/>
            <a:ext cx="10548730" cy="3200876"/>
          </a:xfrm>
          <a:prstGeom prst="rect">
            <a:avLst/>
          </a:prstGeom>
          <a:noFill/>
        </p:spPr>
        <p:txBody>
          <a:bodyPr wrap="square" rtlCol="0">
            <a:spAutoFit/>
          </a:bodyPr>
          <a:lstStyle/>
          <a:p>
            <a:pPr algn="just"/>
            <a:r>
              <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En este sentido, a juicio de la Comisión y su presidenta, el concesionario minero debería soportar las obligaciones que la ley exprese, las cuales emanan justamente de su calidad de dueño de la concesión, pero no del recurso en sí mismo, que se mantiene en el Estado.</a:t>
            </a:r>
          </a:p>
          <a:p>
            <a:pPr algn="just"/>
            <a:endPar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r>
              <a:rPr lang="es-MX" sz="2300" dirty="0">
                <a:solidFill>
                  <a:schemeClr val="bg1"/>
                </a:solidFill>
                <a:effectLst/>
                <a:latin typeface="Arial" panose="020B0604020202020204" pitchFamily="34" charset="0"/>
                <a:ea typeface="Calibri" panose="020F0502020204030204" pitchFamily="34" charset="0"/>
                <a:cs typeface="Arial" panose="020B0604020202020204" pitchFamily="34" charset="0"/>
              </a:rPr>
              <a:t>En tales términos, señaló la senadora Provoste, se justifica el establecimiento de un royalty, “toda vez que constituye una compensación por el hecho de que el Estado se despoje de la explotación de las minas que le pertenecen”.</a:t>
            </a:r>
          </a:p>
          <a:p>
            <a:endParaRPr lang="es-CL" dirty="0"/>
          </a:p>
        </p:txBody>
      </p:sp>
    </p:spTree>
    <p:extLst>
      <p:ext uri="{BB962C8B-B14F-4D97-AF65-F5344CB8AC3E}">
        <p14:creationId xmlns:p14="http://schemas.microsoft.com/office/powerpoint/2010/main" val="162926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3771731-BEDF-4889-BA87-840287A11996}"/>
              </a:ext>
            </a:extLst>
          </p:cNvPr>
          <p:cNvPicPr>
            <a:picLocks noChangeAspect="1"/>
          </p:cNvPicPr>
          <p:nvPr/>
        </p:nvPicPr>
        <p:blipFill>
          <a:blip r:embed="rId2"/>
          <a:stretch>
            <a:fillRect/>
          </a:stretch>
        </p:blipFill>
        <p:spPr>
          <a:xfrm>
            <a:off x="0" y="0"/>
            <a:ext cx="12192000" cy="6857999"/>
          </a:xfrm>
          <a:prstGeom prst="rect">
            <a:avLst/>
          </a:prstGeom>
        </p:spPr>
      </p:pic>
      <p:pic>
        <p:nvPicPr>
          <p:cNvPr id="3" name="Imagen 2">
            <a:extLst>
              <a:ext uri="{FF2B5EF4-FFF2-40B4-BE49-F238E27FC236}">
                <a16:creationId xmlns:a16="http://schemas.microsoft.com/office/drawing/2014/main" id="{71219E53-0B0C-4038-B0AC-A2AC1787D188}"/>
              </a:ext>
            </a:extLst>
          </p:cNvPr>
          <p:cNvPicPr>
            <a:picLocks noChangeAspect="1"/>
          </p:cNvPicPr>
          <p:nvPr/>
        </p:nvPicPr>
        <p:blipFill>
          <a:blip r:embed="rId3">
            <a:alphaModFix amt="35000"/>
          </a:blip>
          <a:stretch>
            <a:fillRect/>
          </a:stretch>
        </p:blipFill>
        <p:spPr>
          <a:xfrm>
            <a:off x="0" y="584395"/>
            <a:ext cx="12192000" cy="1483556"/>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4A6C90C-8729-4759-90EB-40FC61CE746C}"/>
              </a:ext>
            </a:extLst>
          </p:cNvPr>
          <p:cNvPicPr>
            <a:picLocks noChangeAspect="1"/>
          </p:cNvPicPr>
          <p:nvPr/>
        </p:nvPicPr>
        <p:blipFill>
          <a:blip r:embed="rId4">
            <a:alphaModFix amt="17000"/>
          </a:blip>
          <a:srcRect t="7813" b="7813"/>
          <a:stretch/>
        </p:blipFill>
        <p:spPr>
          <a:xfrm>
            <a:off x="0" y="0"/>
            <a:ext cx="12192000" cy="6858000"/>
          </a:xfrm>
          <a:prstGeom prst="rect">
            <a:avLst/>
          </a:prstGeom>
        </p:spPr>
      </p:pic>
      <p:pic>
        <p:nvPicPr>
          <p:cNvPr id="5" name="Imagen 4">
            <a:extLst>
              <a:ext uri="{FF2B5EF4-FFF2-40B4-BE49-F238E27FC236}">
                <a16:creationId xmlns:a16="http://schemas.microsoft.com/office/drawing/2014/main" id="{E99E4BB1-1DC3-41C4-BAA5-25FDFAC7BFE4}"/>
              </a:ext>
            </a:extLst>
          </p:cNvPr>
          <p:cNvPicPr>
            <a:picLocks noChangeAspect="1"/>
          </p:cNvPicPr>
          <p:nvPr/>
        </p:nvPicPr>
        <p:blipFill>
          <a:blip r:embed="rId5"/>
          <a:stretch>
            <a:fillRect/>
          </a:stretch>
        </p:blipFill>
        <p:spPr>
          <a:xfrm>
            <a:off x="-2" y="6440476"/>
            <a:ext cx="12192000" cy="453292"/>
          </a:xfrm>
          <a:prstGeom prst="rect">
            <a:avLst/>
          </a:prstGeom>
        </p:spPr>
      </p:pic>
      <p:pic>
        <p:nvPicPr>
          <p:cNvPr id="6" name="Imagen 5" descr="Logotipo&#10;&#10;Descripción generada automáticamente">
            <a:extLst>
              <a:ext uri="{FF2B5EF4-FFF2-40B4-BE49-F238E27FC236}">
                <a16:creationId xmlns:a16="http://schemas.microsoft.com/office/drawing/2014/main" id="{6942EC8C-AB9A-4FA6-870E-C7D9C6F61985}"/>
              </a:ext>
            </a:extLst>
          </p:cNvPr>
          <p:cNvPicPr>
            <a:picLocks noChangeAspect="1"/>
          </p:cNvPicPr>
          <p:nvPr/>
        </p:nvPicPr>
        <p:blipFill>
          <a:blip r:embed="rId6"/>
          <a:stretch>
            <a:fillRect/>
          </a:stretch>
        </p:blipFill>
        <p:spPr>
          <a:xfrm>
            <a:off x="3261166" y="503514"/>
            <a:ext cx="5371659" cy="1645317"/>
          </a:xfrm>
          <a:prstGeom prst="rect">
            <a:avLst/>
          </a:prstGeom>
        </p:spPr>
      </p:pic>
      <p:sp>
        <p:nvSpPr>
          <p:cNvPr id="9" name="CuadroTexto 8">
            <a:extLst>
              <a:ext uri="{FF2B5EF4-FFF2-40B4-BE49-F238E27FC236}">
                <a16:creationId xmlns:a16="http://schemas.microsoft.com/office/drawing/2014/main" id="{3AE294C7-68B3-4B72-80EB-E27129897C23}"/>
              </a:ext>
            </a:extLst>
          </p:cNvPr>
          <p:cNvSpPr txBox="1"/>
          <p:nvPr/>
        </p:nvSpPr>
        <p:spPr>
          <a:xfrm>
            <a:off x="1994506" y="6533322"/>
            <a:ext cx="8597503" cy="324678"/>
          </a:xfrm>
          <a:prstGeom prst="rect">
            <a:avLst/>
          </a:prstGeom>
        </p:spPr>
        <p:txBody>
          <a:bodyPr vert="horz" lIns="91440" tIns="45720" rIns="91440" bIns="45720" rtlCol="0">
            <a:normAutofit fontScale="85000" lnSpcReduction="10000"/>
          </a:bodyPr>
          <a:lstStyle/>
          <a:p>
            <a:pPr defTabSz="914400">
              <a:lnSpc>
                <a:spcPct val="90000"/>
              </a:lnSpc>
              <a:spcAft>
                <a:spcPts val="600"/>
              </a:spcAft>
            </a:pPr>
            <a:r>
              <a:rPr lang="en-US" sz="2000" dirty="0">
                <a:effectLst/>
              </a:rPr>
              <a:t>Informaciones I</a:t>
            </a:r>
            <a:r>
              <a:rPr lang="en-US" sz="2000" dirty="0"/>
              <a:t> </a:t>
            </a:r>
            <a:r>
              <a:rPr lang="en-US" sz="2000" dirty="0">
                <a:effectLst/>
              </a:rPr>
              <a:t>Socio Yuri Alberto Varela I </a:t>
            </a:r>
            <a:r>
              <a:rPr lang="en-US" sz="2000" u="sng" dirty="0">
                <a:effectLst/>
                <a:hlinkClick r:id="rId7">
                  <a:extLst>
                    <a:ext uri="{A12FA001-AC4F-418D-AE19-62706E023703}">
                      <ahyp:hlinkClr xmlns:ahyp="http://schemas.microsoft.com/office/drawing/2018/hyperlinkcolor" val="tx"/>
                    </a:ext>
                  </a:extLst>
                </a:hlinkClick>
              </a:rPr>
              <a:t>yuri.varela@portatax.cl</a:t>
            </a:r>
            <a:r>
              <a:rPr lang="en-US" sz="2000" dirty="0">
                <a:effectLst/>
              </a:rPr>
              <a:t> I +56 232 4800 70</a:t>
            </a:r>
            <a:endParaRPr lang="en-US" sz="2000" dirty="0"/>
          </a:p>
        </p:txBody>
      </p:sp>
      <p:sp>
        <p:nvSpPr>
          <p:cNvPr id="8" name="CuadroTexto 7">
            <a:extLst>
              <a:ext uri="{FF2B5EF4-FFF2-40B4-BE49-F238E27FC236}">
                <a16:creationId xmlns:a16="http://schemas.microsoft.com/office/drawing/2014/main" id="{55379515-643A-4078-A847-6A8248D1CD19}"/>
              </a:ext>
            </a:extLst>
          </p:cNvPr>
          <p:cNvSpPr txBox="1"/>
          <p:nvPr/>
        </p:nvSpPr>
        <p:spPr>
          <a:xfrm>
            <a:off x="3261166" y="3008088"/>
            <a:ext cx="5113352" cy="2066400"/>
          </a:xfrm>
          <a:prstGeom prst="rect">
            <a:avLst/>
          </a:prstGeom>
          <a:noFill/>
        </p:spPr>
        <p:txBody>
          <a:bodyPr wrap="square">
            <a:spAutoFit/>
          </a:bodyPr>
          <a:lstStyle/>
          <a:p>
            <a:pPr indent="180340" algn="ctr">
              <a:lnSpc>
                <a:spcPct val="107000"/>
              </a:lnSpc>
              <a:spcAft>
                <a:spcPts val="800"/>
              </a:spcAft>
            </a:pPr>
            <a:r>
              <a:rPr lang="es-CL" sz="2800" dirty="0">
                <a:solidFill>
                  <a:schemeClr val="bg1"/>
                </a:solidFill>
                <a:effectLst/>
                <a:latin typeface="Arial" panose="020B0604020202020204" pitchFamily="34" charset="0"/>
                <a:ea typeface="Calibri" panose="020F0502020204030204" pitchFamily="34" charset="0"/>
                <a:cs typeface="Arial" panose="020B0604020202020204" pitchFamily="34" charset="0"/>
              </a:rPr>
              <a:t>Informaciones y consultas:</a:t>
            </a:r>
          </a:p>
          <a:p>
            <a:pPr lvl="0" algn="ctr">
              <a:lnSpc>
                <a:spcPct val="107000"/>
              </a:lnSpc>
              <a:spcAft>
                <a:spcPts val="800"/>
              </a:spcAft>
            </a:pPr>
            <a:r>
              <a:rPr lang="es-CL" sz="28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Socio: Yuri Alberto Varela</a:t>
            </a:r>
            <a:endParaRPr lang="es-CL"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CL" sz="2800" b="1"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yuri.varela@portatax.cl</a:t>
            </a:r>
            <a:endParaRPr lang="es-CL"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270510" marR="277495" algn="ctr">
              <a:lnSpc>
                <a:spcPct val="107000"/>
              </a:lnSpc>
              <a:spcAft>
                <a:spcPts val="80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9705405"/>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
  <TotalTime>70</TotalTime>
  <Words>694</Words>
  <Application>Microsoft Office PowerPoint</Application>
  <PresentationFormat>Panorámica</PresentationFormat>
  <Paragraphs>27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Times New Roman</vt:lpstr>
      <vt:lpstr>Trebuchet MS</vt:lpstr>
      <vt:lpstr>Berlín</vt:lpstr>
      <vt:lpstr>RESUMEN PRIMER INFORME COMISIÓN MINERÍA "PROYECTO ROYALTY"</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NUEVA PPT PARA LINKEDIN</dc:title>
  <dc:creator>Marjorie Bernales</dc:creator>
  <cp:lastModifiedBy>Marjorie Bernales</cp:lastModifiedBy>
  <cp:revision>12</cp:revision>
  <dcterms:created xsi:type="dcterms:W3CDTF">2021-07-26T21:30:38Z</dcterms:created>
  <dcterms:modified xsi:type="dcterms:W3CDTF">2021-12-22T13:31:20Z</dcterms:modified>
</cp:coreProperties>
</file>